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59" r:id="rId6"/>
    <p:sldId id="275" r:id="rId7"/>
    <p:sldId id="276" r:id="rId8"/>
    <p:sldId id="277" r:id="rId9"/>
    <p:sldId id="278" r:id="rId10"/>
    <p:sldId id="270" r:id="rId11"/>
    <p:sldId id="271" r:id="rId12"/>
    <p:sldId id="272" r:id="rId13"/>
    <p:sldId id="273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A70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B86CB-738B-490E-B0F2-4F885541B4CE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FF466-4B87-4E18-A236-259ED88639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D1ACF-1D2C-419F-8336-E8C0BBDAFDC8}" type="slidenum">
              <a:rPr lang="en-GB"/>
              <a:pPr/>
              <a:t>1</a:t>
            </a:fld>
            <a:endParaRPr lang="en-GB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FDFD1-6CAE-4ABD-931F-4692F068E2C6}" type="slidenum">
              <a:rPr lang="en-GB"/>
              <a:pPr/>
              <a:t>2</a:t>
            </a:fld>
            <a:endParaRPr lang="en-GB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1B536-164B-4A6C-91E3-5EAAAB1B0B3C}" type="slidenum">
              <a:rPr lang="en-GB"/>
              <a:pPr/>
              <a:t>3</a:t>
            </a:fld>
            <a:endParaRPr lang="en-GB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306E1-3629-4BB7-9165-65243A5B11AD}" type="slidenum">
              <a:rPr lang="en-GB"/>
              <a:pPr/>
              <a:t>7</a:t>
            </a:fld>
            <a:endParaRPr lang="en-GB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306E1-3629-4BB7-9165-65243A5B11AD}" type="slidenum">
              <a:rPr lang="en-GB"/>
              <a:pPr/>
              <a:t>8</a:t>
            </a:fld>
            <a:endParaRPr lang="en-GB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306E1-3629-4BB7-9165-65243A5B11AD}" type="slidenum">
              <a:rPr lang="en-GB"/>
              <a:pPr/>
              <a:t>9</a:t>
            </a:fld>
            <a:endParaRPr lang="en-GB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F9209-F8EB-45DC-B23E-EE1464AF8F4E}" type="slidenum">
              <a:rPr lang="en-GB"/>
              <a:pPr/>
              <a:t>10</a:t>
            </a:fld>
            <a:endParaRPr lang="en-GB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49F362-BD46-46F2-A8AD-02667050D41B}" type="slidenum">
              <a:rPr lang="en-GB"/>
              <a:pPr/>
              <a:t>11</a:t>
            </a:fld>
            <a:endParaRPr lang="en-GB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09889-0E3C-4986-8483-10298A2F1C5C}" type="slidenum">
              <a:rPr lang="en-GB"/>
              <a:pPr/>
              <a:t>13</a:t>
            </a:fld>
            <a:endParaRPr lang="en-GB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637213" y="6308725"/>
            <a:ext cx="2822575" cy="412750"/>
          </a:xfrm>
        </p:spPr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GB"/>
              <a:t>Institute of</a:t>
            </a:r>
          </a:p>
          <a:p>
            <a:r>
              <a:rPr lang="en-GB"/>
              <a:t>Environmental Physics</a:t>
            </a:r>
          </a:p>
          <a:p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Titelmasterformat durch Klicken bearbeiten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en-GB" noProof="0" smtClean="0"/>
              <a:pPr/>
              <a:t>02/07/2012</a:t>
            </a:fld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4F9F-66DB-4518-B5C3-352BB2ACF118}" type="datetimeFigureOut">
              <a:rPr lang="de-DE" smtClean="0"/>
              <a:pPr/>
              <a:t>02.07.2012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27784" y="6356350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D46E3-EEB8-452C-9147-085A953CB35F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313" name="Picture 1" descr="NDACC_Logo_C10_b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006878"/>
            <a:ext cx="1152128" cy="85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logo_nors_1ckopie"/>
          <p:cNvPicPr>
            <a:picLocks noChangeAspect="1" noChangeArrowheads="1"/>
          </p:cNvPicPr>
          <p:nvPr userDrawn="1"/>
        </p:nvPicPr>
        <p:blipFill>
          <a:blip r:embed="rId15" cstate="print"/>
          <a:srcRect b="16777"/>
          <a:stretch>
            <a:fillRect/>
          </a:stretch>
        </p:blipFill>
        <p:spPr bwMode="auto">
          <a:xfrm>
            <a:off x="7308304" y="6061535"/>
            <a:ext cx="1835696" cy="81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 userDrawn="1"/>
        </p:nvSpPr>
        <p:spPr>
          <a:xfrm>
            <a:off x="2267744" y="63813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ctr" defTabSz="914400" rtl="0" eaLnBrk="1" latinLnBrk="0" hangingPunct="1"/>
            <a:r>
              <a:rPr lang="de-DE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IUP Heidelberg – NDACC/NORS Meeting – </a:t>
            </a:r>
            <a:r>
              <a:rPr lang="de-DE" sz="1200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July</a:t>
            </a:r>
            <a:r>
              <a:rPr lang="de-DE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3-4 2012</a:t>
            </a:r>
            <a:endParaRPr lang="de-DE" sz="12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C:\Users\ufriess\Documents\IUP Vorlagen\LogoIUP.wmf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" y="1"/>
            <a:ext cx="526704" cy="548679"/>
          </a:xfrm>
          <a:prstGeom prst="rect">
            <a:avLst/>
          </a:prstGeom>
          <a:noFill/>
        </p:spPr>
      </p:pic>
      <p:pic>
        <p:nvPicPr>
          <p:cNvPr id="11" name="Picture 3" descr="C:\Users\ufriess\Documents\IUP Vorlagen\unilogo.gif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514808" y="0"/>
            <a:ext cx="629192" cy="6206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>
            <a:noFill/>
          </a:ln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w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789363"/>
            <a:ext cx="8785225" cy="706437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Aerosol </a:t>
            </a:r>
            <a:r>
              <a:rPr lang="en-GB" sz="4000" b="1" dirty="0"/>
              <a:t>Profiling during </a:t>
            </a:r>
            <a:r>
              <a:rPr lang="en-GB" sz="4000" b="1" dirty="0" smtClean="0"/>
              <a:t>CINDI</a:t>
            </a:r>
            <a:br>
              <a:rPr lang="en-GB" sz="4000" b="1" dirty="0" smtClean="0"/>
            </a:b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3200" b="1" dirty="0" smtClean="0"/>
              <a:t> </a:t>
            </a:r>
            <a:r>
              <a:rPr lang="en-GB" sz="1800" i="1" dirty="0" smtClean="0"/>
              <a:t>Udo Frieß</a:t>
            </a:r>
            <a:br>
              <a:rPr lang="en-GB" sz="1800" i="1" dirty="0" smtClean="0"/>
            </a:br>
            <a:r>
              <a:rPr lang="en-GB" sz="1800" i="1" dirty="0" smtClean="0"/>
              <a:t>Henk Klein Baltink</a:t>
            </a:r>
            <a:r>
              <a:rPr lang="en-GB" sz="1800" i="1" dirty="0"/>
              <a:t/>
            </a:r>
            <a:br>
              <a:rPr lang="en-GB" sz="1800" i="1" dirty="0"/>
            </a:br>
            <a:r>
              <a:rPr lang="en-GB" sz="1800" i="1" dirty="0"/>
              <a:t>Katrijn </a:t>
            </a:r>
            <a:r>
              <a:rPr lang="en-GB" sz="1800" i="1" dirty="0" err="1"/>
              <a:t>Clémer</a:t>
            </a:r>
            <a:r>
              <a:rPr lang="en-GB" sz="1800" i="1" dirty="0"/>
              <a:t/>
            </a:r>
            <a:br>
              <a:rPr lang="en-GB" sz="1800" i="1" dirty="0"/>
            </a:br>
            <a:r>
              <a:rPr lang="en-GB" sz="1800" i="1" dirty="0"/>
              <a:t>Udo Frieß</a:t>
            </a:r>
            <a:br>
              <a:rPr lang="en-GB" sz="1800" i="1" dirty="0"/>
            </a:br>
            <a:r>
              <a:rPr lang="en-GB" sz="1800" i="1" dirty="0"/>
              <a:t>Hitoshi Irie</a:t>
            </a:r>
            <a:br>
              <a:rPr lang="en-GB" sz="1800" i="1" dirty="0"/>
            </a:br>
            <a:r>
              <a:rPr lang="en-GB" sz="1800" i="1" dirty="0"/>
              <a:t>Tim Vlemmix</a:t>
            </a:r>
            <a:br>
              <a:rPr lang="en-GB" sz="1800" i="1" dirty="0"/>
            </a:br>
            <a:r>
              <a:rPr lang="en-GB" sz="1800" i="1" dirty="0"/>
              <a:t>Thomas Wagner</a:t>
            </a:r>
            <a:br>
              <a:rPr lang="en-GB" sz="1800" i="1" dirty="0"/>
            </a:br>
            <a:r>
              <a:rPr lang="en-GB" sz="1800" i="1" dirty="0"/>
              <a:t>Folkard Wittrock</a:t>
            </a:r>
            <a:br>
              <a:rPr lang="en-GB" sz="1800" i="1" dirty="0"/>
            </a:br>
            <a:r>
              <a:rPr lang="en-GB" sz="1800" i="1" dirty="0"/>
              <a:t>Selami Yilmaz</a:t>
            </a:r>
            <a:br>
              <a:rPr lang="en-GB" sz="1800" i="1" dirty="0"/>
            </a:br>
            <a:r>
              <a:rPr lang="en-GB" sz="1800" i="1" dirty="0"/>
              <a:t>Paul Zieger </a:t>
            </a:r>
            <a:br>
              <a:rPr lang="en-GB" sz="1800" i="1" dirty="0"/>
            </a:br>
            <a:r>
              <a:rPr lang="en-GB" sz="1800" i="1" dirty="0"/>
              <a:t/>
            </a:r>
            <a:br>
              <a:rPr lang="en-GB" sz="1800" i="1" dirty="0"/>
            </a:br>
            <a:r>
              <a:rPr lang="en-GB" sz="1800" i="1" dirty="0"/>
              <a:t/>
            </a:r>
            <a:br>
              <a:rPr lang="en-GB" sz="1800" i="1" dirty="0"/>
            </a:br>
            <a:r>
              <a:rPr lang="en-GB" sz="1800" i="1" dirty="0"/>
              <a:t/>
            </a:r>
            <a:br>
              <a:rPr lang="en-GB" sz="1800" i="1" dirty="0"/>
            </a:br>
            <a:r>
              <a:rPr lang="en-GB" sz="1800" i="1" dirty="0"/>
              <a:t/>
            </a:r>
            <a:br>
              <a:rPr lang="en-GB" sz="1800" i="1" dirty="0"/>
            </a:br>
            <a:r>
              <a:rPr lang="en-GB" sz="1800" i="1" dirty="0"/>
              <a:t/>
            </a:r>
            <a:br>
              <a:rPr lang="en-GB" sz="1800" i="1" dirty="0"/>
            </a:br>
            <a:endParaRPr lang="en-GB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de-DE" sz="2800" dirty="0"/>
              <a:t>CINDI </a:t>
            </a:r>
            <a:r>
              <a:rPr lang="de-DE" sz="2800" dirty="0" err="1" smtClean="0"/>
              <a:t>Campaign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400" dirty="0" err="1" smtClean="0"/>
              <a:t>Comparison</a:t>
            </a:r>
            <a:r>
              <a:rPr lang="de-DE" sz="2400" dirty="0" smtClean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smtClean="0"/>
              <a:t>Nephelometer </a:t>
            </a:r>
            <a:r>
              <a:rPr lang="de-DE" sz="2400" dirty="0" err="1" smtClean="0"/>
              <a:t>and</a:t>
            </a:r>
            <a:r>
              <a:rPr lang="de-DE" sz="2400" dirty="0" smtClean="0"/>
              <a:t> Sun Photometer</a:t>
            </a: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</p:txBody>
      </p:sp>
      <p:graphicFrame>
        <p:nvGraphicFramePr>
          <p:cNvPr id="259075" name="Object 3"/>
          <p:cNvGraphicFramePr>
            <a:graphicFrameLocks noChangeAspect="1"/>
          </p:cNvGraphicFramePr>
          <p:nvPr/>
        </p:nvGraphicFramePr>
        <p:xfrm>
          <a:off x="318478" y="767543"/>
          <a:ext cx="8357978" cy="5829809"/>
        </p:xfrm>
        <a:graphic>
          <a:graphicData uri="http://schemas.openxmlformats.org/presentationml/2006/ole">
            <p:oleObj spid="_x0000_s23554" name="Graph" r:id="rId4" imgW="4151160" imgH="289548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979" name="Object 3"/>
          <p:cNvGraphicFramePr>
            <a:graphicFrameLocks noChangeAspect="1"/>
          </p:cNvGraphicFramePr>
          <p:nvPr/>
        </p:nvGraphicFramePr>
        <p:xfrm>
          <a:off x="-36512" y="461095"/>
          <a:ext cx="9001572" cy="6278723"/>
        </p:xfrm>
        <a:graphic>
          <a:graphicData uri="http://schemas.openxmlformats.org/presentationml/2006/ole">
            <p:oleObj spid="_x0000_s24578" name="Graph" r:id="rId4" imgW="4151160" imgH="2895480" progId="Origin50.Graph">
              <p:embed/>
            </p:oleObj>
          </a:graphicData>
        </a:graphic>
      </p:graphicFrame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9136"/>
            <a:ext cx="8229600" cy="863600"/>
          </a:xfrm>
        </p:spPr>
        <p:txBody>
          <a:bodyPr>
            <a:normAutofit fontScale="90000"/>
          </a:bodyPr>
          <a:lstStyle/>
          <a:p>
            <a:r>
              <a:rPr lang="de-DE" sz="2800" dirty="0" smtClean="0"/>
              <a:t>CINDI </a:t>
            </a:r>
            <a:r>
              <a:rPr lang="de-DE" sz="2800" dirty="0" err="1" smtClean="0"/>
              <a:t>Campaign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400" dirty="0" err="1" smtClean="0"/>
              <a:t>Comparison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Nephelometer </a:t>
            </a:r>
            <a:r>
              <a:rPr lang="de-DE" sz="2400" dirty="0" err="1" smtClean="0"/>
              <a:t>and</a:t>
            </a:r>
            <a:r>
              <a:rPr lang="de-DE" sz="2400" dirty="0" smtClean="0"/>
              <a:t> Sun Photometer</a:t>
            </a:r>
            <a:r>
              <a:rPr lang="de-DE" sz="2800" dirty="0" smtClean="0"/>
              <a:t/>
            </a:r>
            <a:br>
              <a:rPr lang="de-DE" sz="2800" dirty="0" smtClean="0"/>
            </a:br>
            <a:endParaRPr lang="de-DE" sz="24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7950" y="1125538"/>
            <a:ext cx="3384550" cy="2951162"/>
            <a:chOff x="68" y="709"/>
            <a:chExt cx="2132" cy="1859"/>
          </a:xfrm>
        </p:grpSpPr>
        <p:pic>
          <p:nvPicPr>
            <p:cNvPr id="193543" name="Picture 7" descr="Cabauw_UTC_07-01-09 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" y="709"/>
              <a:ext cx="1452" cy="10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3544" name="Line 8"/>
            <p:cNvSpPr>
              <a:spLocks noChangeShapeType="1"/>
            </p:cNvSpPr>
            <p:nvPr/>
          </p:nvSpPr>
          <p:spPr bwMode="auto">
            <a:xfrm>
              <a:off x="1519" y="1797"/>
              <a:ext cx="681" cy="77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843213" y="1125538"/>
            <a:ext cx="2303462" cy="2808287"/>
            <a:chOff x="1791" y="709"/>
            <a:chExt cx="1451" cy="1769"/>
          </a:xfrm>
        </p:grpSpPr>
        <p:pic>
          <p:nvPicPr>
            <p:cNvPr id="193545" name="Picture 9" descr="Cabauw_UTC_07-01-09 0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1" y="709"/>
              <a:ext cx="1451" cy="1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3546" name="Line 10"/>
            <p:cNvSpPr>
              <a:spLocks noChangeShapeType="1"/>
            </p:cNvSpPr>
            <p:nvPr/>
          </p:nvSpPr>
          <p:spPr bwMode="auto">
            <a:xfrm>
              <a:off x="2154" y="1797"/>
              <a:ext cx="182" cy="68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851275" y="1125538"/>
            <a:ext cx="4032250" cy="4248150"/>
            <a:chOff x="2426" y="709"/>
            <a:chExt cx="2540" cy="2676"/>
          </a:xfrm>
        </p:grpSpPr>
        <p:sp>
          <p:nvSpPr>
            <p:cNvPr id="193548" name="Line 12"/>
            <p:cNvSpPr>
              <a:spLocks noChangeShapeType="1"/>
            </p:cNvSpPr>
            <p:nvPr/>
          </p:nvSpPr>
          <p:spPr bwMode="auto">
            <a:xfrm flipH="1">
              <a:off x="2426" y="1797"/>
              <a:ext cx="1452" cy="15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de-DE"/>
            </a:p>
          </p:txBody>
        </p:sp>
        <p:pic>
          <p:nvPicPr>
            <p:cNvPr id="193552" name="Picture 16" descr="Cabauw_UTC_07-01-09 0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15" y="709"/>
              <a:ext cx="1451" cy="1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Ellipse 13"/>
          <p:cNvSpPr/>
          <p:nvPr/>
        </p:nvSpPr>
        <p:spPr>
          <a:xfrm>
            <a:off x="5868144" y="5085184"/>
            <a:ext cx="50405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652120" y="4417948"/>
            <a:ext cx="1728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Data </a:t>
            </a:r>
            <a:r>
              <a:rPr lang="de-DE" sz="1400" dirty="0" err="1" smtClean="0">
                <a:solidFill>
                  <a:srgbClr val="FF0000"/>
                </a:solidFill>
              </a:rPr>
              <a:t>excluded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from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intercomparison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908" name="Object 4"/>
          <p:cNvGraphicFramePr>
            <a:graphicFrameLocks noChangeAspect="1"/>
          </p:cNvGraphicFramePr>
          <p:nvPr/>
        </p:nvGraphicFramePr>
        <p:xfrm>
          <a:off x="-36511" y="548680"/>
          <a:ext cx="8568951" cy="5995970"/>
        </p:xfrm>
        <a:graphic>
          <a:graphicData uri="http://schemas.openxmlformats.org/presentationml/2006/ole">
            <p:oleObj spid="_x0000_s25602" name="Graph" r:id="rId3" imgW="4145040" imgH="2900160" progId="Origin50.Graph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>
            <a:normAutofit fontScale="90000"/>
          </a:bodyPr>
          <a:lstStyle/>
          <a:p>
            <a:r>
              <a:rPr lang="de-DE" sz="3200" dirty="0" smtClean="0"/>
              <a:t>AOT – </a:t>
            </a:r>
            <a:r>
              <a:rPr lang="de-DE" sz="3200" dirty="0" err="1" smtClean="0"/>
              <a:t>Correlation</a:t>
            </a:r>
            <a:r>
              <a:rPr lang="de-DE" sz="3200" dirty="0" smtClean="0"/>
              <a:t> </a:t>
            </a:r>
            <a:r>
              <a:rPr lang="de-DE" sz="3200" dirty="0" err="1" smtClean="0"/>
              <a:t>with</a:t>
            </a:r>
            <a:r>
              <a:rPr lang="de-DE" sz="3200" dirty="0" smtClean="0"/>
              <a:t> Sun Photometer</a:t>
            </a:r>
            <a:br>
              <a:rPr lang="de-DE" sz="3200" dirty="0" smtClean="0"/>
            </a:br>
            <a:r>
              <a:rPr lang="de-DE" sz="1800" dirty="0" smtClean="0"/>
              <a:t>- All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converted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477 </a:t>
            </a:r>
            <a:r>
              <a:rPr lang="de-DE" sz="1800" dirty="0" err="1" smtClean="0"/>
              <a:t>nm</a:t>
            </a:r>
            <a:r>
              <a:rPr lang="de-DE" sz="1800" dirty="0" smtClean="0"/>
              <a:t> </a:t>
            </a:r>
            <a:r>
              <a:rPr lang="de-DE" sz="1800" dirty="0" err="1" smtClean="0"/>
              <a:t>using</a:t>
            </a:r>
            <a:r>
              <a:rPr lang="de-DE" sz="1800" dirty="0" smtClean="0"/>
              <a:t> </a:t>
            </a:r>
            <a:r>
              <a:rPr lang="de-DE" sz="1800" dirty="0" err="1" smtClean="0"/>
              <a:t>Ångström</a:t>
            </a:r>
            <a:r>
              <a:rPr lang="de-DE" sz="1800" dirty="0" smtClean="0"/>
              <a:t> Exponent  </a:t>
            </a:r>
            <a:r>
              <a:rPr lang="de-DE" sz="1800" dirty="0" err="1" smtClean="0"/>
              <a:t>from</a:t>
            </a:r>
            <a:r>
              <a:rPr lang="de-DE" sz="1800" dirty="0" smtClean="0"/>
              <a:t> Sun Photometer -</a:t>
            </a:r>
            <a:endParaRPr lang="de-DE" sz="32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Institute of</a:t>
            </a:r>
          </a:p>
          <a:p>
            <a:r>
              <a:rPr lang="en-GB" smtClean="0"/>
              <a:t>Environmental Physics</a:t>
            </a:r>
          </a:p>
          <a:p>
            <a:endParaRPr lang="en-GB"/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4860032" y="4581128"/>
          <a:ext cx="4283968" cy="22768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0992"/>
                <a:gridCol w="1070992"/>
                <a:gridCol w="1070992"/>
                <a:gridCol w="1070992"/>
              </a:tblGrid>
              <a:tr h="569218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Participant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Regression </a:t>
                      </a:r>
                      <a:r>
                        <a:rPr lang="de-DE" sz="1200" dirty="0" err="1" smtClean="0"/>
                        <a:t>coefficient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Slope</a:t>
                      </a:r>
                      <a:r>
                        <a:rPr lang="de-DE" sz="1200" baseline="0" dirty="0" smtClean="0"/>
                        <a:t> 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Intercept</a:t>
                      </a:r>
                      <a:endParaRPr lang="de-DE" sz="1200" dirty="0"/>
                    </a:p>
                  </a:txBody>
                  <a:tcPr anchor="ctr"/>
                </a:tc>
              </a:tr>
              <a:tr h="34153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BIRA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0.80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0.70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0.02</a:t>
                      </a:r>
                      <a:endParaRPr lang="de-DE" sz="1200" dirty="0"/>
                    </a:p>
                  </a:txBody>
                  <a:tcPr/>
                </a:tc>
              </a:tr>
              <a:tr h="34153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IUPHD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0.87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0.80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0.03</a:t>
                      </a:r>
                      <a:endParaRPr lang="de-DE" sz="1200" dirty="0"/>
                    </a:p>
                  </a:txBody>
                  <a:tcPr/>
                </a:tc>
              </a:tr>
              <a:tr h="34153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JAMSTEC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0.86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0.90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0.04</a:t>
                      </a:r>
                      <a:endParaRPr lang="de-DE" sz="1200" dirty="0"/>
                    </a:p>
                  </a:txBody>
                  <a:tcPr/>
                </a:tc>
              </a:tr>
              <a:tr h="34153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KNMI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0.87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1.21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-0.04</a:t>
                      </a:r>
                      <a:endParaRPr lang="de-DE" sz="1200" dirty="0"/>
                    </a:p>
                  </a:txBody>
                  <a:tcPr/>
                </a:tc>
              </a:tr>
              <a:tr h="34153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MPI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0.81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0.62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0.04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229966" y="5373216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360 -&gt; 477 </a:t>
            </a:r>
            <a:r>
              <a:rPr lang="de-DE" sz="1400" dirty="0" err="1" smtClean="0"/>
              <a:t>nm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6372200" y="3645024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427 -&gt; 477 </a:t>
            </a:r>
            <a:r>
              <a:rPr lang="de-DE" sz="1400" dirty="0" err="1" smtClean="0"/>
              <a:t>nm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</a:rPr>
              <a:t>Institute of</a:t>
            </a:r>
          </a:p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</a:rPr>
              <a:t>Environmental Physics</a:t>
            </a:r>
          </a:p>
          <a:p>
            <a:endParaRPr lang="en-GB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de-DE"/>
              <a:t>Summary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89594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2000" dirty="0" smtClean="0"/>
              <a:t>Vertical structure of boundary layer as retrieved from MAX-DOAS is in very good agreement with backscatter profiles from Ceilometer, especially for BIRA and IUPHD</a:t>
            </a:r>
            <a:endParaRPr lang="en-GB" sz="2000" dirty="0"/>
          </a:p>
          <a:p>
            <a:pPr>
              <a:lnSpc>
                <a:spcPct val="110000"/>
              </a:lnSpc>
            </a:pPr>
            <a:r>
              <a:rPr lang="en-GB" sz="2000" dirty="0"/>
              <a:t>AOD in good agreement with </a:t>
            </a:r>
            <a:r>
              <a:rPr lang="en-GB" sz="2000" dirty="0" smtClean="0"/>
              <a:t>Sun Photometer for most groups</a:t>
            </a:r>
          </a:p>
          <a:p>
            <a:pPr>
              <a:lnSpc>
                <a:spcPct val="110000"/>
              </a:lnSpc>
            </a:pPr>
            <a:r>
              <a:rPr lang="en-GB" sz="2000" dirty="0" smtClean="0"/>
              <a:t>Comparison of data at 477 nm with measurements at other wavelengths (MPI, 360 nm) problematic; no Sun Photometer data below 440 nm</a:t>
            </a:r>
          </a:p>
          <a:p>
            <a:pPr>
              <a:lnSpc>
                <a:spcPct val="110000"/>
              </a:lnSpc>
            </a:pPr>
            <a:r>
              <a:rPr lang="en-GB" sz="2000" dirty="0" smtClean="0"/>
              <a:t>Systematically </a:t>
            </a:r>
            <a:r>
              <a:rPr lang="en-GB" sz="2000" dirty="0"/>
              <a:t>higher surface extinction than </a:t>
            </a:r>
            <a:r>
              <a:rPr lang="en-GB" sz="2000" dirty="0" err="1"/>
              <a:t>WetNeph</a:t>
            </a:r>
            <a:r>
              <a:rPr lang="en-GB" sz="2000" dirty="0"/>
              <a:t> in the afternoon remains </a:t>
            </a:r>
            <a:r>
              <a:rPr lang="en-GB" sz="2000" dirty="0" smtClean="0"/>
              <a:t>unresolved, huge discrepancies</a:t>
            </a:r>
            <a:endParaRPr lang="en-GB" sz="2000" dirty="0"/>
          </a:p>
          <a:p>
            <a:pPr>
              <a:lnSpc>
                <a:spcPct val="110000"/>
              </a:lnSpc>
            </a:pPr>
            <a:r>
              <a:rPr lang="en-GB" sz="2000" dirty="0" smtClean="0"/>
              <a:t>Each </a:t>
            </a:r>
            <a:r>
              <a:rPr lang="en-GB" sz="2000" dirty="0"/>
              <a:t>of the algorithms and different approaches has its individual advantages/shortcomings (vert. resolution, robustness, </a:t>
            </a:r>
            <a:r>
              <a:rPr lang="en-GB" sz="2000" dirty="0" smtClean="0"/>
              <a:t>…)</a:t>
            </a:r>
          </a:p>
          <a:p>
            <a:pPr>
              <a:lnSpc>
                <a:spcPct val="110000"/>
              </a:lnSpc>
            </a:pPr>
            <a:r>
              <a:rPr lang="en-GB" sz="2000" dirty="0" smtClean="0"/>
              <a:t>Write-up of paper is in progress….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</a:rPr>
              <a:t>Institute of</a:t>
            </a:r>
          </a:p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</a:rPr>
              <a:t>Environmental Physics</a:t>
            </a:r>
          </a:p>
          <a:p>
            <a:endParaRPr lang="en-GB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9144000" cy="433388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The Aerosol </a:t>
            </a:r>
            <a:r>
              <a:rPr lang="de-DE" sz="3200" dirty="0" err="1"/>
              <a:t>Retrieval</a:t>
            </a:r>
            <a:r>
              <a:rPr lang="de-DE" sz="3200" dirty="0"/>
              <a:t> Group</a:t>
            </a:r>
          </a:p>
        </p:txBody>
      </p:sp>
      <p:graphicFrame>
        <p:nvGraphicFramePr>
          <p:cNvPr id="162892" name="Group 76"/>
          <p:cNvGraphicFramePr>
            <a:graphicFrameLocks noGrp="1"/>
          </p:cNvGraphicFramePr>
          <p:nvPr>
            <p:ph idx="1"/>
          </p:nvPr>
        </p:nvGraphicFramePr>
        <p:xfrm>
          <a:off x="390525" y="1121441"/>
          <a:ext cx="8362950" cy="4395791"/>
        </p:xfrm>
        <a:graphic>
          <a:graphicData uri="http://schemas.openxmlformats.org/drawingml/2006/table">
            <a:tbl>
              <a:tblPr/>
              <a:tblGrid>
                <a:gridCol w="1377950"/>
                <a:gridCol w="1584325"/>
                <a:gridCol w="2581275"/>
                <a:gridCol w="1146175"/>
                <a:gridCol w="1673225"/>
              </a:tblGrid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Institute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Quantities retrieved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Input data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Vertical gridding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Status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BIRA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Extinction profile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de-DE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dSCDs 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@ single wavelength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for most of the period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Bremen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AOT+ 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Layer height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de-DE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dSCDs 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@ single wavelength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data yet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Heidelberg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Extinction profile and optical properties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de-DE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dSCDs 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(optionally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: 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relative intensities 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@ several wavelengths)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for selected days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KNMI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AOT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Relative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intensity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@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wavelength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for selected days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MPI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AOT+ 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Layer height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de-DE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dSCDs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@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wavelength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for most of the period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JAMSTEC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Extinction profile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de-DE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dSCDs 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@ single wavelength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km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most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of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period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</a:rPr>
              <a:t>Institute of</a:t>
            </a:r>
          </a:p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</a:rPr>
              <a:t>Environmental Physics</a:t>
            </a:r>
          </a:p>
          <a:p>
            <a:endParaRPr lang="en-GB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576610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Aerosol Instrumentation </a:t>
            </a:r>
            <a:r>
              <a:rPr lang="de-DE" sz="3200" dirty="0" err="1"/>
              <a:t>during</a:t>
            </a:r>
            <a:r>
              <a:rPr lang="de-DE" sz="3200" dirty="0"/>
              <a:t> CINDI</a:t>
            </a:r>
          </a:p>
        </p:txBody>
      </p:sp>
      <p:graphicFrame>
        <p:nvGraphicFramePr>
          <p:cNvPr id="164867" name="Group 3"/>
          <p:cNvGraphicFramePr>
            <a:graphicFrameLocks noGrp="1"/>
          </p:cNvGraphicFramePr>
          <p:nvPr>
            <p:ph idx="1"/>
          </p:nvPr>
        </p:nvGraphicFramePr>
        <p:xfrm>
          <a:off x="1043608" y="1015206"/>
          <a:ext cx="6842125" cy="4827588"/>
        </p:xfrm>
        <a:graphic>
          <a:graphicData uri="http://schemas.openxmlformats.org/drawingml/2006/table">
            <a:tbl>
              <a:tblPr/>
              <a:tblGrid>
                <a:gridCol w="1701800"/>
                <a:gridCol w="1955800"/>
                <a:gridCol w="3184525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Institute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Instrument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Quantities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RIVM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Backscatter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Lidar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Backscatter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profiles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KNMI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Vaisala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CT75 Ceilometer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Backscatter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profiles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RIVM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CAELI </a:t>
                      </a:r>
                      <a:b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</a:b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Raman Lidar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Backscatter</a:t>
                      </a: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extinction</a:t>
                      </a: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profiles</a:t>
                      </a:r>
                      <a:endParaRPr kumimoji="0" lang="de-DE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PSI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Humidity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controlled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Nephelometer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Surface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extinction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coefficient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TNO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Multi Angle Absorption Photometer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Black carbon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TNO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CIMEL </a:t>
                      </a:r>
                      <a:b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Sun Photometer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AOT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618"/>
          </a:xfrm>
        </p:spPr>
        <p:txBody>
          <a:bodyPr/>
          <a:lstStyle/>
          <a:p>
            <a:r>
              <a:rPr lang="en-US" sz="3600" smtClean="0"/>
              <a:t>Treatment of Backscatter Profiles</a:t>
            </a:r>
            <a:endParaRPr lang="en-US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32240" y="1268760"/>
            <a:ext cx="2232248" cy="9368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1400" smtClean="0"/>
              <a:t>Full vertical resolution (~7.5 m)</a:t>
            </a:r>
          </a:p>
          <a:p>
            <a:r>
              <a:rPr lang="en-US" sz="1400" smtClean="0"/>
              <a:t>20 min average</a:t>
            </a:r>
            <a:endParaRPr lang="en-US" sz="1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</a:t>
            </a:r>
          </a:p>
          <a:p>
            <a:r>
              <a:rPr lang="en-US" smtClean="0"/>
              <a:t>Environmental Physics</a:t>
            </a:r>
          </a:p>
          <a:p>
            <a:endParaRPr lang="en-US"/>
          </a:p>
        </p:txBody>
      </p:sp>
      <p:pic>
        <p:nvPicPr>
          <p:cNvPr id="249858" name="Picture 2" descr="C:\Dokumente und Einstellungen\iup\Eigene Dateien\CINDI\Aerosols\Ceilometer\ld40_plot_20min\ld40_cab_09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6660232" cy="1665058"/>
          </a:xfrm>
          <a:prstGeom prst="rect">
            <a:avLst/>
          </a:prstGeom>
          <a:noFill/>
        </p:spPr>
      </p:pic>
      <p:pic>
        <p:nvPicPr>
          <p:cNvPr id="249859" name="Picture 3" descr="C:\Dokumente und Einstellungen\iup\Eigene Dateien\CINDI\Aerosols\Ceilometer\ld40_plot_20min_200m\ld40_cab_090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7764"/>
            <a:ext cx="6660000" cy="1665000"/>
          </a:xfrm>
          <a:prstGeom prst="rect">
            <a:avLst/>
          </a:prstGeom>
          <a:noFill/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6732240" y="3356992"/>
            <a:ext cx="2232248" cy="3600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400" kern="0" smtClean="0">
                <a:latin typeface="+mn-lt"/>
              </a:rPr>
              <a:t>200 m average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9861" name="Picture 5" descr="C:\Dokumente und Einstellungen\iup\Eigene Dateien\CINDI\Aerosols\Ceilometer\ld40_plot_20min_avk\ld40_cab_0907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81128"/>
            <a:ext cx="6660000" cy="1665000"/>
          </a:xfrm>
          <a:prstGeom prst="rect">
            <a:avLst/>
          </a:prstGeom>
          <a:noFill/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6732240" y="4797152"/>
            <a:ext cx="2232248" cy="12241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Artificial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degradation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 MAX-DOAS vertical resolution by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applying </a:t>
            </a:r>
            <a:r>
              <a:rPr lang="en-US" sz="1400" kern="0" smtClean="0">
                <a:latin typeface="+mn-lt"/>
              </a:rPr>
              <a:t>Averaging Kernel (IUPHD)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7668344" y="2348880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unten 11"/>
          <p:cNvSpPr/>
          <p:nvPr/>
        </p:nvSpPr>
        <p:spPr>
          <a:xfrm>
            <a:off x="7668344" y="3861048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Intercomparison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All data converted to 477 nm using </a:t>
            </a:r>
            <a:r>
              <a:rPr lang="en-US" sz="2400" dirty="0" err="1" smtClean="0"/>
              <a:t>Ångstrom</a:t>
            </a:r>
            <a:r>
              <a:rPr lang="en-US" sz="2400" dirty="0" smtClean="0"/>
              <a:t> exponent from Sun photometer (except Ceilometer, 905 nm)</a:t>
            </a:r>
          </a:p>
          <a:p>
            <a:r>
              <a:rPr lang="en-US" sz="2400" dirty="0" smtClean="0">
                <a:sym typeface="Wingdings" pitchFamily="2" charset="2"/>
              </a:rPr>
              <a:t> Disadvantage for MPI (360 nm), but no Sun Photometer data available below 440 nm</a:t>
            </a:r>
            <a:endParaRPr lang="en-US" sz="2400" dirty="0" smtClean="0"/>
          </a:p>
          <a:p>
            <a:r>
              <a:rPr lang="en-US" sz="2400" dirty="0" smtClean="0"/>
              <a:t>Comparison restricted to Golden Days:</a:t>
            </a:r>
          </a:p>
          <a:p>
            <a:pPr lvl="1"/>
            <a:r>
              <a:rPr lang="en-US" sz="2000" dirty="0" smtClean="0"/>
              <a:t>23., 24., 25., 30. June &amp; 1., 2., 3., 4. July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Institute of</a:t>
            </a:r>
          </a:p>
          <a:p>
            <a:r>
              <a:rPr lang="en-GB" smtClean="0"/>
              <a:t>Environmental Physics</a:t>
            </a:r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" y="0"/>
            <a:ext cx="5288531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774"/>
          <a:stretch>
            <a:fillRect/>
          </a:stretch>
        </p:blipFill>
        <p:spPr bwMode="auto">
          <a:xfrm>
            <a:off x="4355976" y="0"/>
            <a:ext cx="4824536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0" y="0"/>
            <a:ext cx="5288530" cy="6857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 l="9132"/>
          <a:stretch>
            <a:fillRect/>
          </a:stretch>
        </p:blipFill>
        <p:spPr bwMode="auto">
          <a:xfrm>
            <a:off x="4355976" y="0"/>
            <a:ext cx="4805555" cy="68579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72" name="Gruppieren 113"/>
          <p:cNvGrpSpPr/>
          <p:nvPr/>
        </p:nvGrpSpPr>
        <p:grpSpPr>
          <a:xfrm>
            <a:off x="755576" y="332656"/>
            <a:ext cx="3672408" cy="4104456"/>
            <a:chOff x="0" y="2158751"/>
            <a:chExt cx="3672408" cy="4104456"/>
          </a:xfrm>
        </p:grpSpPr>
        <p:grpSp>
          <p:nvGrpSpPr>
            <p:cNvPr id="73" name="Gruppieren 30"/>
            <p:cNvGrpSpPr/>
            <p:nvPr/>
          </p:nvGrpSpPr>
          <p:grpSpPr>
            <a:xfrm>
              <a:off x="0" y="2158751"/>
              <a:ext cx="2592289" cy="1944217"/>
              <a:chOff x="107504" y="4869159"/>
              <a:chExt cx="2592289" cy="1944217"/>
            </a:xfrm>
          </p:grpSpPr>
          <p:pic>
            <p:nvPicPr>
              <p:cNvPr id="75" name="Picture 35" descr="C:\Dokumente und Einstellungen\iup\Eigene Dateien\CINDI\Webcam\Cabauw_UTC_30-06-09 05.08.33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7505" y="4869160"/>
                <a:ext cx="2592288" cy="1944216"/>
              </a:xfrm>
              <a:prstGeom prst="rect">
                <a:avLst/>
              </a:prstGeom>
              <a:noFill/>
            </p:spPr>
          </p:pic>
          <p:sp>
            <p:nvSpPr>
              <p:cNvPr id="76" name="Textfeld 75"/>
              <p:cNvSpPr txBox="1"/>
              <p:nvPr/>
            </p:nvSpPr>
            <p:spPr>
              <a:xfrm>
                <a:off x="107504" y="4869159"/>
                <a:ext cx="1250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30.06.09  05:08</a:t>
                </a:r>
                <a:endParaRPr lang="de-DE" sz="1200" dirty="0"/>
              </a:p>
            </p:txBody>
          </p:sp>
        </p:grpSp>
        <p:cxnSp>
          <p:nvCxnSpPr>
            <p:cNvPr id="74" name="Gerade Verbindung mit Pfeil 73"/>
            <p:cNvCxnSpPr>
              <a:stCxn id="75" idx="3"/>
            </p:cNvCxnSpPr>
            <p:nvPr/>
          </p:nvCxnSpPr>
          <p:spPr>
            <a:xfrm>
              <a:off x="2592289" y="3130860"/>
              <a:ext cx="1080119" cy="31323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7" name="Gruppieren 121"/>
          <p:cNvGrpSpPr/>
          <p:nvPr/>
        </p:nvGrpSpPr>
        <p:grpSpPr>
          <a:xfrm>
            <a:off x="755576" y="2348880"/>
            <a:ext cx="3888432" cy="2088232"/>
            <a:chOff x="252718" y="4364322"/>
            <a:chExt cx="3888432" cy="2088232"/>
          </a:xfrm>
        </p:grpSpPr>
        <p:grpSp>
          <p:nvGrpSpPr>
            <p:cNvPr id="78" name="Gruppieren 31"/>
            <p:cNvGrpSpPr/>
            <p:nvPr/>
          </p:nvGrpSpPr>
          <p:grpSpPr>
            <a:xfrm>
              <a:off x="252718" y="4364322"/>
              <a:ext cx="2592000" cy="1944000"/>
              <a:chOff x="2771800" y="4869376"/>
              <a:chExt cx="2592000" cy="1944000"/>
            </a:xfrm>
          </p:grpSpPr>
          <p:pic>
            <p:nvPicPr>
              <p:cNvPr id="80" name="Picture 36" descr="C:\Dokumente und Einstellungen\iup\Eigene Dateien\CINDI\Webcam\Cabauw_UTC_30-06-09 06.09.1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71800" y="4869376"/>
                <a:ext cx="2592000" cy="1944000"/>
              </a:xfrm>
              <a:prstGeom prst="rect">
                <a:avLst/>
              </a:prstGeom>
              <a:noFill/>
            </p:spPr>
          </p:pic>
          <p:sp>
            <p:nvSpPr>
              <p:cNvPr id="81" name="Textfeld 80"/>
              <p:cNvSpPr txBox="1"/>
              <p:nvPr/>
            </p:nvSpPr>
            <p:spPr>
              <a:xfrm>
                <a:off x="2771800" y="4869376"/>
                <a:ext cx="1250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30.06.09  06:09</a:t>
                </a:r>
                <a:endParaRPr lang="de-DE" sz="1200" dirty="0"/>
              </a:p>
            </p:txBody>
          </p:sp>
        </p:grpSp>
        <p:cxnSp>
          <p:nvCxnSpPr>
            <p:cNvPr id="79" name="Gerade Verbindung mit Pfeil 78"/>
            <p:cNvCxnSpPr>
              <a:stCxn id="80" idx="3"/>
            </p:cNvCxnSpPr>
            <p:nvPr/>
          </p:nvCxnSpPr>
          <p:spPr>
            <a:xfrm>
              <a:off x="2844718" y="5336322"/>
              <a:ext cx="1296432" cy="11162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2" name="Gruppieren 117"/>
          <p:cNvGrpSpPr/>
          <p:nvPr/>
        </p:nvGrpSpPr>
        <p:grpSpPr>
          <a:xfrm>
            <a:off x="683568" y="4437112"/>
            <a:ext cx="4176464" cy="1997952"/>
            <a:chOff x="3275856" y="4743200"/>
            <a:chExt cx="4176464" cy="1997952"/>
          </a:xfrm>
        </p:grpSpPr>
        <p:grpSp>
          <p:nvGrpSpPr>
            <p:cNvPr id="83" name="Gruppieren 32"/>
            <p:cNvGrpSpPr/>
            <p:nvPr/>
          </p:nvGrpSpPr>
          <p:grpSpPr>
            <a:xfrm>
              <a:off x="3275856" y="4797152"/>
              <a:ext cx="2592000" cy="1944000"/>
              <a:chOff x="5436096" y="4869160"/>
              <a:chExt cx="2592000" cy="1944000"/>
            </a:xfrm>
          </p:grpSpPr>
          <p:pic>
            <p:nvPicPr>
              <p:cNvPr id="85" name="Picture 37" descr="C:\Dokumente und Einstellungen\iup\Eigene Dateien\CINDI\Webcam\Cabauw_UTC_30-06-09 06.59.53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436096" y="4869160"/>
                <a:ext cx="2592000" cy="1944000"/>
              </a:xfrm>
              <a:prstGeom prst="rect">
                <a:avLst/>
              </a:prstGeom>
              <a:noFill/>
            </p:spPr>
          </p:pic>
          <p:sp>
            <p:nvSpPr>
              <p:cNvPr id="86" name="Textfeld 85"/>
              <p:cNvSpPr txBox="1"/>
              <p:nvPr/>
            </p:nvSpPr>
            <p:spPr>
              <a:xfrm>
                <a:off x="5436096" y="4869160"/>
                <a:ext cx="1250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30.06.09  07:00</a:t>
                </a:r>
                <a:endParaRPr lang="de-DE" sz="1200" dirty="0"/>
              </a:p>
            </p:txBody>
          </p:sp>
        </p:grpSp>
        <p:cxnSp>
          <p:nvCxnSpPr>
            <p:cNvPr id="84" name="Gerade Verbindung mit Pfeil 83"/>
            <p:cNvCxnSpPr>
              <a:stCxn id="85" idx="3"/>
            </p:cNvCxnSpPr>
            <p:nvPr/>
          </p:nvCxnSpPr>
          <p:spPr>
            <a:xfrm flipV="1">
              <a:off x="5867856" y="4743200"/>
              <a:ext cx="1584464" cy="10259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7" name="Gruppieren 120"/>
          <p:cNvGrpSpPr/>
          <p:nvPr/>
        </p:nvGrpSpPr>
        <p:grpSpPr>
          <a:xfrm>
            <a:off x="5148064" y="4437112"/>
            <a:ext cx="3456096" cy="2160024"/>
            <a:chOff x="5436096" y="4581128"/>
            <a:chExt cx="3456096" cy="2160024"/>
          </a:xfrm>
        </p:grpSpPr>
        <p:grpSp>
          <p:nvGrpSpPr>
            <p:cNvPr id="88" name="Gruppieren 33"/>
            <p:cNvGrpSpPr/>
            <p:nvPr/>
          </p:nvGrpSpPr>
          <p:grpSpPr>
            <a:xfrm>
              <a:off x="6300192" y="4797152"/>
              <a:ext cx="2592000" cy="1944000"/>
              <a:chOff x="6372200" y="2636912"/>
              <a:chExt cx="2592000" cy="1944000"/>
            </a:xfrm>
          </p:grpSpPr>
          <p:pic>
            <p:nvPicPr>
              <p:cNvPr id="90" name="Picture 38" descr="C:\Dokumente und Einstellungen\iup\Eigene Dateien\CINDI\Webcam\Cabauw_UTC_30-06-09 08.00.39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372200" y="2636912"/>
                <a:ext cx="2592000" cy="1944000"/>
              </a:xfrm>
              <a:prstGeom prst="rect">
                <a:avLst/>
              </a:prstGeom>
              <a:noFill/>
            </p:spPr>
          </p:pic>
          <p:sp>
            <p:nvSpPr>
              <p:cNvPr id="91" name="Textfeld 90"/>
              <p:cNvSpPr txBox="1"/>
              <p:nvPr/>
            </p:nvSpPr>
            <p:spPr>
              <a:xfrm>
                <a:off x="6372200" y="2636912"/>
                <a:ext cx="1250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30.06.09  08:00</a:t>
                </a:r>
                <a:endParaRPr lang="de-DE" sz="1200" dirty="0"/>
              </a:p>
            </p:txBody>
          </p:sp>
        </p:grpSp>
        <p:cxnSp>
          <p:nvCxnSpPr>
            <p:cNvPr id="89" name="Gerade Verbindung mit Pfeil 88"/>
            <p:cNvCxnSpPr>
              <a:stCxn id="91" idx="1"/>
            </p:cNvCxnSpPr>
            <p:nvPr/>
          </p:nvCxnSpPr>
          <p:spPr>
            <a:xfrm flipH="1" flipV="1">
              <a:off x="5436096" y="4581128"/>
              <a:ext cx="864096" cy="3545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40" y="47"/>
            <a:ext cx="5288495" cy="68579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 l="8774"/>
          <a:stretch>
            <a:fillRect/>
          </a:stretch>
        </p:blipFill>
        <p:spPr bwMode="auto">
          <a:xfrm>
            <a:off x="4355976" y="-1"/>
            <a:ext cx="4824535" cy="68580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292080" cy="68626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 l="8785"/>
          <a:stretch>
            <a:fillRect/>
          </a:stretch>
        </p:blipFill>
        <p:spPr bwMode="auto">
          <a:xfrm>
            <a:off x="4320073" y="-1"/>
            <a:ext cx="4823928" cy="68580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</Words>
  <Application>Microsoft Office PowerPoint</Application>
  <PresentationFormat>Bildschirmpräsentation (4:3)</PresentationFormat>
  <Paragraphs>131</Paragraphs>
  <Slides>13</Slides>
  <Notes>9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5" baseType="lpstr">
      <vt:lpstr>Larissa-Design</vt:lpstr>
      <vt:lpstr>Graph</vt:lpstr>
      <vt:lpstr>Aerosol Profiling during CINDI   Udo Frieß Henk Klein Baltink Katrijn Clémer Udo Frieß Hitoshi Irie Tim Vlemmix Thomas Wagner Folkard Wittrock Selami Yilmaz Paul Zieger       </vt:lpstr>
      <vt:lpstr>The Aerosol Retrieval Group</vt:lpstr>
      <vt:lpstr>Aerosol Instrumentation during CINDI</vt:lpstr>
      <vt:lpstr>Treatment of Backscatter Profiles</vt:lpstr>
      <vt:lpstr>Data Intercomparison</vt:lpstr>
      <vt:lpstr>Folie 6</vt:lpstr>
      <vt:lpstr>Folie 7</vt:lpstr>
      <vt:lpstr>Folie 8</vt:lpstr>
      <vt:lpstr>Folie 9</vt:lpstr>
      <vt:lpstr>CINDI Campaign Comparison with Nephelometer and Sun Photometer </vt:lpstr>
      <vt:lpstr>CINDI Campaign Comparison with Nephelometer and Sun Photometer </vt:lpstr>
      <vt:lpstr>AOT – Correlation with Sun Photometer - All data converted to 477 nm using Ångström Exponent  from Sun Photometer -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ufriess</dc:creator>
  <cp:lastModifiedBy>ufriess</cp:lastModifiedBy>
  <cp:revision>87</cp:revision>
  <dcterms:created xsi:type="dcterms:W3CDTF">2012-06-27T12:11:08Z</dcterms:created>
  <dcterms:modified xsi:type="dcterms:W3CDTF">2012-07-03T06:04:51Z</dcterms:modified>
</cp:coreProperties>
</file>